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73" r:id="rId4"/>
    <p:sldId id="275" r:id="rId5"/>
    <p:sldId id="276" r:id="rId6"/>
    <p:sldId id="277" r:id="rId7"/>
    <p:sldId id="257" r:id="rId8"/>
    <p:sldId id="27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40B94-96D3-4F3E-BCBD-B12E9815C161}" type="datetimeFigureOut">
              <a:rPr lang="pt-BR" smtClean="0"/>
              <a:t>21/07/2014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48469-B950-421C-9A9F-1ECA16FD0E84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EE85E-97CF-45CE-9F27-9EB995C85AAA}" type="datetimeFigureOut">
              <a:rPr lang="pt-BR" smtClean="0"/>
              <a:pPr/>
              <a:t>21/07/2014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1F6C-6D29-455A-832D-7D1CB93FB316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pub/R-QUE-SG03/publications.aspx?lang=en&amp;parent=R-QUE-SG03&amp;r_que_group=WP3L" TargetMode="External"/><Relationship Id="rId2" Type="http://schemas.openxmlformats.org/officeDocument/2006/relationships/hyperlink" Target="http://www.itu.int/pub/R-QUE-SG03/publications.aspx?lang=en&amp;parent=R-QUE-SG03.21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hlinkClick r:id="rId2"/>
              </a:rPr>
              <a:t>Número</a:t>
            </a:r>
            <a:r>
              <a:rPr lang="en-US" b="1" dirty="0" smtClean="0">
                <a:hlinkClick r:id="rId2"/>
              </a:rPr>
              <a:t> - 218-5/3</a:t>
            </a:r>
            <a:endParaRPr lang="en-US" dirty="0" smtClean="0"/>
          </a:p>
          <a:p>
            <a:r>
              <a:rPr lang="en-US" dirty="0" err="1" smtClean="0"/>
              <a:t>Categoria</a:t>
            </a:r>
            <a:r>
              <a:rPr lang="en-US" dirty="0" smtClean="0"/>
              <a:t> - (S2) </a:t>
            </a:r>
          </a:p>
          <a:p>
            <a:r>
              <a:rPr lang="en-US" dirty="0" err="1" smtClean="0">
                <a:hlinkClick r:id="rId3"/>
              </a:rPr>
              <a:t>Grupo</a:t>
            </a:r>
            <a:r>
              <a:rPr lang="en-US" dirty="0" smtClean="0">
                <a:hlinkClick r:id="rId3"/>
              </a:rPr>
              <a:t> - WP3L</a:t>
            </a:r>
            <a:r>
              <a:rPr lang="en-US" dirty="0" smtClean="0"/>
              <a:t> </a:t>
            </a:r>
          </a:p>
          <a:p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pt-BR" b="1" u="sng" dirty="0" smtClean="0">
                <a:solidFill>
                  <a:srgbClr val="3333FF"/>
                </a:solidFill>
              </a:rPr>
              <a:t>Questão UIT-R</a:t>
            </a:r>
            <a:r>
              <a:rPr lang="pt-BR" dirty="0" smtClean="0">
                <a:solidFill>
                  <a:srgbClr val="3333FF"/>
                </a:solidFill>
              </a:rPr>
              <a:t/>
            </a:r>
            <a:br>
              <a:rPr lang="pt-BR" dirty="0" smtClean="0">
                <a:solidFill>
                  <a:srgbClr val="3333FF"/>
                </a:solidFill>
              </a:rPr>
            </a:br>
            <a:r>
              <a:rPr lang="pt-BR" dirty="0" smtClean="0">
                <a:solidFill>
                  <a:srgbClr val="3333FF"/>
                </a:solidFill>
              </a:rPr>
              <a:t/>
            </a:r>
            <a:br>
              <a:rPr lang="pt-BR" dirty="0" smtClean="0">
                <a:solidFill>
                  <a:srgbClr val="3333FF"/>
                </a:solidFill>
              </a:rPr>
            </a:br>
            <a:r>
              <a:rPr lang="pt-BR" dirty="0" smtClean="0">
                <a:solidFill>
                  <a:srgbClr val="3333FF"/>
                </a:solidFill>
              </a:rPr>
              <a:t>Influências Ionosféricas em Sistemas de Satélite</a:t>
            </a:r>
            <a:br>
              <a:rPr lang="pt-BR" dirty="0" smtClean="0">
                <a:solidFill>
                  <a:srgbClr val="3333FF"/>
                </a:solidFill>
              </a:rPr>
            </a:br>
            <a:endParaRPr lang="pt-BR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04850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rgbClr val="3333FF"/>
                </a:solidFill>
              </a:rPr>
              <a:t>Influências Ionosféricas em Sistemas de </a:t>
            </a:r>
            <a:r>
              <a:rPr lang="pt-BR" sz="3000" dirty="0" smtClean="0">
                <a:solidFill>
                  <a:srgbClr val="3333FF"/>
                </a:solidFill>
              </a:rPr>
              <a:t>Satélite</a:t>
            </a:r>
            <a:endParaRPr lang="pt-BR" sz="3000" dirty="0" smtClean="0"/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pt-BR" sz="1800" smtClean="0"/>
              <a:t> </a:t>
            </a:r>
            <a:r>
              <a:rPr lang="pt-BR" sz="2200" smtClean="0">
                <a:solidFill>
                  <a:schemeClr val="bg1"/>
                </a:solidFill>
              </a:rPr>
              <a:t>GBAS</a:t>
            </a:r>
            <a:r>
              <a:rPr lang="pt-BR" sz="180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pt-BR" sz="1800" smtClean="0">
                <a:solidFill>
                  <a:schemeClr val="bg1"/>
                </a:solidFill>
              </a:rPr>
              <a:t>           Sistema baseado em GPS composto por 4 módulos RSMU (antena GPS + receptor GPS), central de processamento e antena transmissora VHF. É um sistema destinado à melhoria da exatidão, da integridade, da continuidade e da disponibilidade da informação para a navegação por satélites do GNSS</a:t>
            </a:r>
            <a:r>
              <a:rPr lang="pt-BR" sz="1800" smtClean="0"/>
              <a:t>.</a:t>
            </a:r>
            <a:endParaRPr lang="pt-BR" sz="18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endParaRPr lang="pt-BR" sz="1800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pt-BR" sz="2200" smtClean="0">
                <a:solidFill>
                  <a:schemeClr val="bg1"/>
                </a:solidFill>
              </a:rPr>
              <a:t>Anomalia em Estudo</a:t>
            </a:r>
          </a:p>
          <a:p>
            <a:pPr>
              <a:buFont typeface="Wingdings 2" pitchFamily="18" charset="2"/>
              <a:buNone/>
            </a:pPr>
            <a:r>
              <a:rPr lang="pt-BR" sz="1800" smtClean="0">
                <a:solidFill>
                  <a:schemeClr val="bg1"/>
                </a:solidFill>
              </a:rPr>
              <a:t>         Foi observado entre outubro de 2013 e fevereiro de 2014 um sinal incomum na portadora L1 do GPS (</a:t>
            </a:r>
            <a:r>
              <a:rPr lang="pt-BR" sz="1800" b="1" smtClean="0">
                <a:solidFill>
                  <a:schemeClr val="bg1"/>
                </a:solidFill>
              </a:rPr>
              <a:t>1575,42 MHz</a:t>
            </a:r>
            <a:r>
              <a:rPr lang="pt-BR" sz="1800" smtClean="0">
                <a:solidFill>
                  <a:schemeClr val="bg1"/>
                </a:solidFill>
              </a:rPr>
              <a:t>) indicando provável interferência no sinal. Os eventos duram, em geral, cerca de 5 minutos e ocorrem na maioria entre as </a:t>
            </a:r>
            <a:r>
              <a:rPr lang="pt-BR" sz="1800" b="1" smtClean="0">
                <a:solidFill>
                  <a:schemeClr val="bg1"/>
                </a:solidFill>
              </a:rPr>
              <a:t>8h da manhã</a:t>
            </a:r>
            <a:r>
              <a:rPr lang="pt-BR" sz="1800" smtClean="0">
                <a:solidFill>
                  <a:schemeClr val="bg1"/>
                </a:solidFill>
              </a:rPr>
              <a:t> e às </a:t>
            </a:r>
            <a:r>
              <a:rPr lang="pt-BR" sz="1800" b="1" smtClean="0">
                <a:solidFill>
                  <a:schemeClr val="bg1"/>
                </a:solidFill>
              </a:rPr>
              <a:t>9h da noite</a:t>
            </a:r>
            <a:r>
              <a:rPr lang="pt-BR" sz="180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GBAS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Sistema baseado em GPS composto por 4 módulos RSMU (antena GPS + receptor GPS), central de processamento e antena transmissora VHF. É um sistema destinado à melhoria da exatidão, da integridade, da continuidade e da disponibilidade da informação para a navegação por satélites do GNSS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t-BR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pt-BR" sz="18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Anomalia em Estudo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Foi observado entre outubro de 2013 e fevereiro de 2014 um sinal incomum na portadora L1 do GPS (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1575,42 MHz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indicando provável interferência no sinal. Os eventos duram, em geral, cerca de 5 minutos e ocorrem na maioria entre as 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8h da manhã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e às </a:t>
            </a:r>
            <a:r>
              <a:rPr kumimoji="0" lang="pt-BR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9h da noite</a:t>
            </a:r>
            <a:r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09600" y="2087563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GBAS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Sistema baseado em GPS composto por 4 módulos RSMU (antena GPS + receptor GPS), central de processamento e antena transmissora VHF. É um sistema destinado à melhoria da exatidão, da integridade, da continuidade e da disponibilidade da informação para a navegação por satélites do GNSS.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Anomalia em Estudo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Foi observado entre outubro de 2013 e fevereiro de 2014 um sinal incomum na portadora L1 do GPS (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1575,42 MHz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indicando provável interferência no sinal. Os eventos duram, em geral, cerca de 5 minutos e ocorrem na maioria entre as 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8h da manhã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 e às 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9h da noite</a:t>
            </a:r>
            <a:r>
              <a:rPr kumimoji="0" lang="pt-B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2" y="71414"/>
            <a:ext cx="9144064" cy="1143000"/>
          </a:xfrm>
        </p:spPr>
        <p:txBody>
          <a:bodyPr>
            <a:noAutofit/>
          </a:bodyPr>
          <a:lstStyle/>
          <a:p>
            <a:r>
              <a:rPr lang="pt-BR" sz="3000" dirty="0" smtClean="0">
                <a:solidFill>
                  <a:srgbClr val="3333FF"/>
                </a:solidFill>
              </a:rPr>
              <a:t>Influências Ionosféricas em Sistemas de Satélite</a:t>
            </a:r>
            <a:endParaRPr lang="pt-BR" sz="30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07708"/>
            <a:ext cx="6500858" cy="493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714348" y="1142984"/>
            <a:ext cx="681481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400" b="1" dirty="0" smtClean="0"/>
              <a:t>Ground Based Augmentation System</a:t>
            </a:r>
            <a:endParaRPr lang="pt-BR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581900" cy="5456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rgbClr val="3333FF"/>
                </a:solidFill>
              </a:rPr>
              <a:t>Influências Ionosféricas em Sistemas de Satélite</a:t>
            </a:r>
            <a:endParaRPr lang="pt-BR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/>
          <p:cNvPicPr>
            <a:picLocks noChangeAspect="1" noChangeArrowheads="1"/>
          </p:cNvPicPr>
          <p:nvPr/>
        </p:nvPicPr>
        <p:blipFill>
          <a:blip r:embed="rId2"/>
          <a:srcRect l="7965" t="8533" r="6448" b="15031"/>
          <a:stretch>
            <a:fillRect/>
          </a:stretch>
        </p:blipFill>
        <p:spPr bwMode="auto">
          <a:xfrm>
            <a:off x="769938" y="1306513"/>
            <a:ext cx="7604125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rgbClr val="3333FF"/>
                </a:solidFill>
              </a:rPr>
              <a:t>Influências Ionosféricas em Sistemas de Satélite</a:t>
            </a:r>
            <a:endParaRPr lang="pt-BR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/>
          <p:cNvPicPr>
            <a:picLocks noChangeAspect="1" noChangeArrowheads="1"/>
          </p:cNvPicPr>
          <p:nvPr/>
        </p:nvPicPr>
        <p:blipFill>
          <a:blip r:embed="rId2"/>
          <a:srcRect l="9081" t="7938" r="8430" b="14635"/>
          <a:stretch>
            <a:fillRect/>
          </a:stretch>
        </p:blipFill>
        <p:spPr bwMode="auto">
          <a:xfrm>
            <a:off x="908050" y="1279525"/>
            <a:ext cx="7327900" cy="429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"/>
          </a:xfrm>
        </p:spPr>
        <p:txBody>
          <a:bodyPr>
            <a:normAutofit/>
          </a:bodyPr>
          <a:lstStyle/>
          <a:p>
            <a:r>
              <a:rPr lang="pt-BR" sz="3000" dirty="0" smtClean="0">
                <a:solidFill>
                  <a:srgbClr val="3333FF"/>
                </a:solidFill>
              </a:rPr>
              <a:t>Influências Ionosféricas em Sistemas de Satélite</a:t>
            </a:r>
            <a:endParaRPr lang="pt-BR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85926"/>
            <a:ext cx="8258204" cy="4143404"/>
          </a:xfrm>
        </p:spPr>
        <p:txBody>
          <a:bodyPr>
            <a:normAutofit/>
          </a:bodyPr>
          <a:lstStyle/>
          <a:p>
            <a:r>
              <a:rPr lang="pt-BR" sz="4200" b="1" u="sng" dirty="0" smtClean="0">
                <a:solidFill>
                  <a:srgbClr val="3333FF"/>
                </a:solidFill>
              </a:rPr>
              <a:t>Proposta de pesquisa</a:t>
            </a:r>
            <a:r>
              <a:rPr lang="pt-BR" sz="4200" b="1" dirty="0" smtClean="0">
                <a:solidFill>
                  <a:srgbClr val="3333FF"/>
                </a:solidFill>
              </a:rPr>
              <a:t>: </a:t>
            </a:r>
          </a:p>
          <a:p>
            <a:pPr>
              <a:buNone/>
            </a:pPr>
            <a:endParaRPr lang="pt-BR" sz="3600" dirty="0" smtClean="0"/>
          </a:p>
          <a:p>
            <a:pPr lvl="1" algn="just">
              <a:buFont typeface="Wingdings" pitchFamily="2" charset="2"/>
              <a:buChar char="ü"/>
            </a:pPr>
            <a:r>
              <a:rPr lang="pt-BR" dirty="0" smtClean="0"/>
              <a:t>Coletar dados durante propagações em </a:t>
            </a:r>
            <a:r>
              <a:rPr lang="pt-BR" dirty="0" smtClean="0"/>
              <a:t>HF</a:t>
            </a:r>
            <a:r>
              <a:rPr lang="pt-BR" dirty="0" smtClean="0"/>
              <a:t>, e fazer </a:t>
            </a:r>
            <a:r>
              <a:rPr lang="pt-BR" dirty="0" smtClean="0"/>
              <a:t>correlação destes dados com os coletados pelos receptores GPS. </a:t>
            </a:r>
          </a:p>
          <a:p>
            <a:pPr lvl="1" algn="just">
              <a:buFont typeface="Wingdings" pitchFamily="2" charset="2"/>
              <a:buChar char="ü"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4"/>
          <p:cNvSpPr txBox="1">
            <a:spLocks/>
          </p:cNvSpPr>
          <p:nvPr/>
        </p:nvSpPr>
        <p:spPr>
          <a:xfrm>
            <a:off x="357158" y="346076"/>
            <a:ext cx="8329642" cy="1368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3200" dirty="0" smtClean="0">
                <a:solidFill>
                  <a:srgbClr val="3333FF"/>
                </a:solidFill>
              </a:rPr>
              <a:t>Influências Ionosféricas em Sistemas de Satélite</a:t>
            </a: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609600" y="1447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marL="342900" indent="-342900" algn="ctr" eaLnBrk="1" hangingPunct="1">
              <a:buFont typeface="Wingdings 2" pitchFamily="18" charset="2"/>
              <a:buNone/>
            </a:pPr>
            <a:endParaRPr lang="pt-BR" sz="1800" i="1" dirty="0">
              <a:solidFill>
                <a:srgbClr val="FFFFFF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marL="342900" indent="-342900" algn="ctr" eaLnBrk="1" hangingPunct="1">
              <a:buFont typeface="Wingdings 2" pitchFamily="18" charset="2"/>
              <a:buNone/>
            </a:pPr>
            <a:endParaRPr lang="pt-BR" sz="1800" i="1" dirty="0">
              <a:solidFill>
                <a:srgbClr val="FFFFFF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marL="342900" indent="-342900" algn="ctr" eaLnBrk="1" hangingPunct="1">
              <a:buFont typeface="Wingdings 2" pitchFamily="18" charset="2"/>
              <a:buNone/>
            </a:pPr>
            <a:endParaRPr lang="pt-BR" sz="1800" i="1" dirty="0">
              <a:solidFill>
                <a:srgbClr val="FFFFFF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  <a:p>
            <a:pPr marL="342900" indent="-342900" algn="ctr" eaLnBrk="1" hangingPunct="1">
              <a:buFont typeface="Wingdings 2" pitchFamily="18" charset="2"/>
              <a:buNone/>
            </a:pPr>
            <a:endParaRPr lang="pt-BR" sz="1800" i="1" dirty="0">
              <a:solidFill>
                <a:srgbClr val="FFFFFF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457200" y="152400"/>
            <a:ext cx="8228013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spcBef>
                <a:spcPct val="20000"/>
              </a:spcBef>
              <a:buClr>
                <a:srgbClr val="FFFF00"/>
              </a:buClr>
              <a:buSzPct val="95000"/>
              <a:buFont typeface="Courier New" pitchFamily="49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i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14400" y="2286000"/>
            <a:ext cx="73152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000" i="1" dirty="0">
                <a:latin typeface="+mj-lt"/>
              </a:rPr>
              <a:t>Obrigada</a:t>
            </a:r>
            <a:r>
              <a:rPr lang="pt-BR" sz="4000" i="1" dirty="0" smtClean="0">
                <a:latin typeface="+mj-lt"/>
              </a:rPr>
              <a:t>!!!</a:t>
            </a:r>
          </a:p>
          <a:p>
            <a:pPr>
              <a:defRPr/>
            </a:pPr>
            <a:endParaRPr lang="pt-BR" i="1" dirty="0" smtClean="0">
              <a:latin typeface="+mj-lt"/>
            </a:endParaRPr>
          </a:p>
          <a:p>
            <a:pPr>
              <a:defRPr/>
            </a:pPr>
            <a:endParaRPr lang="pt-BR" i="1" dirty="0" smtClean="0">
              <a:latin typeface="+mj-lt"/>
            </a:endParaRPr>
          </a:p>
          <a:p>
            <a:pPr>
              <a:defRPr/>
            </a:pPr>
            <a:endParaRPr lang="pt-BR" i="1" dirty="0" smtClean="0">
              <a:latin typeface="+mj-lt"/>
            </a:endParaRPr>
          </a:p>
          <a:p>
            <a:pPr>
              <a:defRPr/>
            </a:pPr>
            <a:endParaRPr lang="pt-BR" i="1" dirty="0" smtClean="0">
              <a:latin typeface="+mj-lt"/>
            </a:endParaRPr>
          </a:p>
          <a:p>
            <a:pPr>
              <a:defRPr/>
            </a:pPr>
            <a:endParaRPr lang="pt-BR" i="1" dirty="0" smtClean="0">
              <a:latin typeface="+mj-lt"/>
            </a:endParaRPr>
          </a:p>
          <a:p>
            <a:pPr>
              <a:defRPr/>
            </a:pPr>
            <a:r>
              <a:rPr lang="pt-BR" i="1" dirty="0" err="1" smtClean="0">
                <a:latin typeface="+mj-lt"/>
              </a:rPr>
              <a:t>Enga</a:t>
            </a:r>
            <a:r>
              <a:rPr lang="pt-BR" i="1" dirty="0" smtClean="0">
                <a:latin typeface="+mj-lt"/>
              </a:rPr>
              <a:t>. </a:t>
            </a:r>
            <a:r>
              <a:rPr lang="pt-BR" i="1" dirty="0" err="1" smtClean="0">
                <a:latin typeface="+mj-lt"/>
              </a:rPr>
              <a:t>Valdileide</a:t>
            </a:r>
            <a:r>
              <a:rPr lang="pt-BR" i="1" dirty="0" smtClean="0">
                <a:latin typeface="+mj-lt"/>
              </a:rPr>
              <a:t> Freire de Araujo, </a:t>
            </a:r>
            <a:r>
              <a:rPr lang="pt-BR" i="1" dirty="0" err="1" smtClean="0">
                <a:latin typeface="+mj-lt"/>
              </a:rPr>
              <a:t>MSc</a:t>
            </a:r>
            <a:endParaRPr lang="pt-BR" i="1" dirty="0" smtClean="0">
              <a:latin typeface="+mj-lt"/>
            </a:endParaRPr>
          </a:p>
          <a:p>
            <a:pPr>
              <a:defRPr/>
            </a:pPr>
            <a:r>
              <a:rPr lang="pt-BR" i="1" dirty="0" smtClean="0">
                <a:latin typeface="+mj-lt"/>
              </a:rPr>
              <a:t>val02@uol.com.br</a:t>
            </a:r>
          </a:p>
          <a:p>
            <a:pPr>
              <a:defRPr/>
            </a:pPr>
            <a:endParaRPr lang="pt-BR" sz="2400" i="1" dirty="0" smtClean="0">
              <a:latin typeface="+mj-lt"/>
            </a:endParaRPr>
          </a:p>
          <a:p>
            <a:pPr algn="ctr">
              <a:defRPr/>
            </a:pPr>
            <a:endParaRPr lang="pt-BR" sz="4000" i="1" dirty="0" smtClean="0">
              <a:latin typeface="+mj-lt"/>
            </a:endParaRPr>
          </a:p>
          <a:p>
            <a:pPr>
              <a:defRPr/>
            </a:pPr>
            <a:endParaRPr lang="pt-BR" sz="200" i="1" dirty="0">
              <a:latin typeface="+mj-lt"/>
            </a:endParaRPr>
          </a:p>
          <a:p>
            <a:pPr>
              <a:defRPr/>
            </a:pPr>
            <a:endParaRPr lang="pt-BR" sz="40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87</Words>
  <Application>Microsoft Office PowerPoint</Application>
  <PresentationFormat>Apresentação na tela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Questão UIT-R  Influências Ionosféricas em Sistemas de Satélite </vt:lpstr>
      <vt:lpstr>Influências Ionosféricas em Sistemas de Satélite</vt:lpstr>
      <vt:lpstr>Influências Ionosféricas em Sistemas de Satélite</vt:lpstr>
      <vt:lpstr>Influências Ionosféricas em Sistemas de Satélite</vt:lpstr>
      <vt:lpstr>Influências Ionosféricas em Sistemas de Satélite</vt:lpstr>
      <vt:lpstr>Influências Ionosféricas em Sistemas de Satélite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&gt; ITU Publications &gt; Radiocommunication (ITU-R) &gt; ITU-R Questions &gt; Radiowave propagation</dc:title>
  <dc:creator>valdileidevfa</dc:creator>
  <cp:lastModifiedBy>User</cp:lastModifiedBy>
  <cp:revision>33</cp:revision>
  <dcterms:created xsi:type="dcterms:W3CDTF">2013-03-05T18:43:10Z</dcterms:created>
  <dcterms:modified xsi:type="dcterms:W3CDTF">2014-07-22T00:08:34Z</dcterms:modified>
</cp:coreProperties>
</file>